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3" r:id="rId5"/>
    <p:sldId id="259" r:id="rId6"/>
    <p:sldId id="265" r:id="rId7"/>
    <p:sldId id="282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81" r:id="rId16"/>
    <p:sldId id="272" r:id="rId17"/>
    <p:sldId id="273" r:id="rId18"/>
    <p:sldId id="28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orbel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21EC042F-F181-B04A-B853-6E508FFD059F}">
          <p14:sldIdLst>
            <p14:sldId id="263"/>
            <p14:sldId id="259"/>
            <p14:sldId id="265"/>
            <p14:sldId id="282"/>
            <p14:sldId id="264"/>
            <p14:sldId id="266"/>
            <p14:sldId id="267"/>
            <p14:sldId id="268"/>
            <p14:sldId id="269"/>
            <p14:sldId id="270"/>
            <p14:sldId id="271"/>
            <p14:sldId id="281"/>
            <p14:sldId id="272"/>
            <p14:sldId id="273"/>
            <p14:sldId id="283"/>
            <p14:sldId id="274"/>
            <p14:sldId id="275"/>
            <p14:sldId id="276"/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986E2"/>
    <a:srgbClr val="83D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364" autoAdjust="0"/>
    <p:restoredTop sz="94674"/>
  </p:normalViewPr>
  <p:slideViewPr>
    <p:cSldViewPr snapToGrid="0" snapToObjects="1" showGuides="1">
      <p:cViewPr>
        <p:scale>
          <a:sx n="70" d="100"/>
          <a:sy n="70" d="100"/>
        </p:scale>
        <p:origin x="328" y="1432"/>
      </p:cViewPr>
      <p:guideLst>
        <p:guide orient="horz" pos="1620"/>
        <p:guide pos="28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BF54678C-F77E-494B-B60C-7D1594541DF7}" type="datetimeFigureOut">
              <a:rPr lang="en-US"/>
              <a:pPr/>
              <a:t>10/3/19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2736906C-661F-DF4D-9D40-C76ED81BD70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814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8123E24C-0EF3-8741-A445-EB478FFCFC36}" type="datetimeFigureOut">
              <a:rPr lang="en-US"/>
              <a:pPr/>
              <a:t>10/3/19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fld id="{F20F003C-B5D2-0B45-B811-3628998650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635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0F003C-B5D2-0B45-B811-3628998650D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99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331788"/>
            <a:ext cx="3052762" cy="77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MSK_logo_simp_hor_s_pos_d1884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16" y="368606"/>
            <a:ext cx="2882559" cy="60114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6642100" y="4622800"/>
            <a:ext cx="2209800" cy="419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SKCC_super_pos_rgb.pdf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459287"/>
            <a:ext cx="6054725" cy="66810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7675" y="1667510"/>
            <a:ext cx="7772400" cy="1102519"/>
          </a:xfrm>
        </p:spPr>
        <p:txBody>
          <a:bodyPr>
            <a:normAutofit/>
          </a:bodyPr>
          <a:lstStyle>
            <a:lvl1pPr>
              <a:defRPr sz="4000">
                <a:solidFill>
                  <a:srgbClr val="2986E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675" y="3518875"/>
            <a:ext cx="6400800" cy="98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000000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ooter Placeholder 9"/>
          <p:cNvSpPr>
            <a:spLocks noGrp="1"/>
          </p:cNvSpPr>
          <p:nvPr>
            <p:ph type="ftr" sz="quarter" idx="10"/>
          </p:nvPr>
        </p:nvSpPr>
        <p:spPr>
          <a:xfrm>
            <a:off x="427675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 dirty="0"/>
              <a:t>Date or Reference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97C2A99E-9202-1749-9AC0-5F83E89745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885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986E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952" y="737287"/>
            <a:ext cx="8545707" cy="38822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54013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C0F19A-D418-1D41-93E2-13CBF43BF1C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87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74515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74515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354013" y="4765675"/>
            <a:ext cx="2895600" cy="273050"/>
          </a:xfrm>
          <a:prstGeom prst="rect">
            <a:avLst/>
          </a:prstGeo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orbel" charset="0"/>
                <a:ea typeface="ＭＳ Ｐゴシック" charset="0"/>
                <a:cs typeface="Corbel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9687AC7-CD01-6144-93C8-B89C47364A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40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64979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344801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879988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359809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0"/>
          </p:nvPr>
        </p:nvSpPr>
        <p:spPr>
          <a:xfrm>
            <a:off x="354013" y="4767263"/>
            <a:ext cx="2895600" cy="274637"/>
          </a:xfrm>
          <a:prstGeom prst="rect">
            <a:avLst/>
          </a:prstGeo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orbel" charset="0"/>
                <a:ea typeface="ＭＳ Ｐゴシック" charset="0"/>
                <a:cs typeface="Corbel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C11D5A-4478-E544-8CA8-5D768321F7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11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331788"/>
            <a:ext cx="3052762" cy="77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MSK_logo_simp_hor_s_pos_d1884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16" y="368606"/>
            <a:ext cx="2882559" cy="60114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6642100" y="4622799"/>
            <a:ext cx="2209800" cy="5208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MSKCC_super_pos_rgb.pdf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459287"/>
            <a:ext cx="6054725" cy="668107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427675" y="2289810"/>
            <a:ext cx="6316025" cy="2129790"/>
          </a:xfrm>
        </p:spPr>
        <p:txBody>
          <a:bodyPr>
            <a:normAutofit/>
          </a:bodyPr>
          <a:lstStyle>
            <a:lvl1pPr>
              <a:defRPr sz="4000">
                <a:solidFill>
                  <a:srgbClr val="2986E2"/>
                </a:solidFill>
              </a:defRPr>
            </a:lvl1pPr>
          </a:lstStyle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82997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53952" y="66823"/>
            <a:ext cx="8545707" cy="5139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54013" y="4767263"/>
            <a:ext cx="2895600" cy="274637"/>
          </a:xfrm>
          <a:prstGeom prst="rect">
            <a:avLst/>
          </a:prstGeo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Corbel" charset="0"/>
                <a:ea typeface="ＭＳ Ｐゴシック" charset="0"/>
                <a:cs typeface="Corbel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837A89B-64C8-494D-94D8-51B302132E8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7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54013" y="66675"/>
            <a:ext cx="8545512" cy="51435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FFFFFF"/>
                </a:solidFill>
                <a:latin typeface="Corbel"/>
                <a:ea typeface="+mj-ea"/>
                <a:cs typeface="Corbel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39404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788988" y="4767263"/>
            <a:ext cx="2460625" cy="274637"/>
          </a:xfrm>
          <a:prstGeom prst="rect">
            <a:avLst/>
          </a:prstGeo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5063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A698E2A-56AA-9440-957A-DAF693FB25D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87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54013" y="66675"/>
            <a:ext cx="8545512" cy="5143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31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638" y="4483100"/>
            <a:ext cx="2020887" cy="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9" r:id="rId3"/>
    <p:sldLayoutId id="2147483690" r:id="rId4"/>
    <p:sldLayoutId id="2147483691" r:id="rId5"/>
    <p:sldLayoutId id="2147483692" r:id="rId6"/>
    <p:sldLayoutId id="2147483694" r:id="rId7"/>
  </p:sldLayoutIdLst>
  <p:txStyles>
    <p:titleStyle>
      <a:lvl1pPr algn="l" defTabSz="455613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rgbClr val="2986E2"/>
          </a:solidFill>
          <a:latin typeface="Arial"/>
          <a:ea typeface="ＭＳ Ｐゴシック" charset="-128"/>
          <a:cs typeface="Arial"/>
        </a:defRPr>
      </a:lvl1pPr>
      <a:lvl2pPr algn="l" defTabSz="455613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  <a:cs typeface="Arial" charset="0"/>
        </a:defRPr>
      </a:lvl2pPr>
      <a:lvl3pPr algn="l" defTabSz="455613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  <a:cs typeface="Arial" charset="0"/>
        </a:defRPr>
      </a:lvl3pPr>
      <a:lvl4pPr algn="l" defTabSz="455613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  <a:cs typeface="Arial" charset="0"/>
        </a:defRPr>
      </a:lvl4pPr>
      <a:lvl5pPr algn="l" defTabSz="455613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  <a:cs typeface="Arial" charset="0"/>
        </a:defRPr>
      </a:lvl5pPr>
      <a:lvl6pPr marL="457189" algn="l" defTabSz="457189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</a:defRPr>
      </a:lvl6pPr>
      <a:lvl7pPr marL="914377" algn="l" defTabSz="457189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</a:defRPr>
      </a:lvl7pPr>
      <a:lvl8pPr marL="1371566" algn="l" defTabSz="457189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</a:defRPr>
      </a:lvl8pPr>
      <a:lvl9pPr marL="1828754" algn="l" defTabSz="457189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FFFFFF"/>
          </a:solidFill>
          <a:latin typeface="Arial" charset="0"/>
          <a:ea typeface="ＭＳ Ｐゴシック" charset="-128"/>
        </a:defRPr>
      </a:lvl9pPr>
    </p:titleStyle>
    <p:bodyStyle>
      <a:lvl1pPr marL="341313" indent="-341313" algn="l" defTabSz="455613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1pPr>
      <a:lvl2pPr marL="741363" indent="-284163" algn="l" defTabSz="455613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2pPr>
      <a:lvl3pPr marL="1141413" indent="-227013" algn="l" defTabSz="455613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3pPr>
      <a:lvl4pPr marL="1598613" indent="-227013" algn="l" defTabSz="455613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2055813" indent="-227013" algn="l" defTabSz="455613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hyperlink" Target="mailto:axel.steph.martin@gmail.com" TargetMode="External"/><Relationship Id="rId7" Type="http://schemas.openxmlformats.org/officeDocument/2006/relationships/hyperlink" Target="https://www.linkedin.com/in/axel-martin-202b9581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ctrTitle"/>
          </p:nvPr>
        </p:nvSpPr>
        <p:spPr>
          <a:xfrm>
            <a:off x="1143000" y="155098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rial" charset="0"/>
                <a:ea typeface="ＭＳ Ｐゴシック" charset="0"/>
                <a:cs typeface="Arial" charset="0"/>
              </a:rPr>
              <a:t>OncoCast</a:t>
            </a:r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>: an improved interface for survival analysis using genomic data</a:t>
            </a:r>
          </a:p>
        </p:txBody>
      </p:sp>
      <p:sp>
        <p:nvSpPr>
          <p:cNvPr id="12290" name="Subtitle 2"/>
          <p:cNvSpPr>
            <a:spLocks noGrp="1"/>
          </p:cNvSpPr>
          <p:nvPr>
            <p:ph type="subTitle" idx="1"/>
          </p:nvPr>
        </p:nvSpPr>
        <p:spPr>
          <a:xfrm>
            <a:off x="1112838" y="3497263"/>
            <a:ext cx="6400800" cy="13081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/>
            </a:r>
            <a:br>
              <a:rPr lang="en-US" dirty="0">
                <a:latin typeface="Arial" charset="0"/>
                <a:ea typeface="ＭＳ Ｐゴシック" charset="0"/>
                <a:cs typeface="Arial" charset="0"/>
              </a:rPr>
            </a:br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>M.S. Axel Martin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>Research Biostatistician</a:t>
            </a:r>
            <a:br>
              <a:rPr lang="en-US" dirty="0">
                <a:latin typeface="Arial" charset="0"/>
                <a:ea typeface="ＭＳ Ｐゴシック" charset="0"/>
                <a:cs typeface="Arial" charset="0"/>
              </a:rPr>
            </a:br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>GitHub: </a:t>
            </a:r>
            <a:r>
              <a:rPr lang="en-US" dirty="0" err="1">
                <a:latin typeface="Arial" charset="0"/>
                <a:ea typeface="ＭＳ Ｐゴシック" charset="0"/>
                <a:cs typeface="Arial" charset="0"/>
              </a:rPr>
              <a:t>AxelitoMartin</a:t>
            </a:r>
            <a:endParaRPr lang="en-US" dirty="0"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A77709A-62AE-46C7-828E-A2B8327EE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675" y="3497263"/>
            <a:ext cx="1562100" cy="1562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methods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53951" y="756441"/>
            <a:ext cx="4146130" cy="38630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u="sng" dirty="0" smtClean="0"/>
              <a:t>Penalized Methods</a:t>
            </a:r>
          </a:p>
          <a:p>
            <a:pPr algn="ctr"/>
            <a:endParaRPr lang="en-US" sz="3200" b="1" u="sng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1600" dirty="0" smtClean="0"/>
              <a:t>Least </a:t>
            </a:r>
            <a:r>
              <a:rPr lang="en-US" sz="1600" dirty="0"/>
              <a:t>absolute shrinkage and selection </a:t>
            </a:r>
            <a:r>
              <a:rPr lang="en-US" sz="1600" dirty="0" smtClean="0"/>
              <a:t>operator (LASSO)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600" dirty="0" smtClean="0"/>
              <a:t>Elastic-Net (ENET)</a:t>
            </a:r>
            <a:endParaRPr lang="en-US" sz="1600" dirty="0"/>
          </a:p>
          <a:p>
            <a:pPr marL="342900" indent="-342900">
              <a:buFont typeface="Arial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Good for sparse mutational data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ENET can handle correlated data and improve prediction but more computationally intensive than LASSO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Gives coefficients for features</a:t>
            </a:r>
          </a:p>
          <a:p>
            <a:pPr algn="ctr"/>
            <a:endParaRPr lang="en-US" sz="2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4592548" y="737287"/>
            <a:ext cx="4306977" cy="3882237"/>
          </a:xfrm>
          <a:prstGeom prst="round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u="sng" dirty="0" smtClean="0"/>
              <a:t>Tree based methods</a:t>
            </a:r>
          </a:p>
          <a:p>
            <a:pPr algn="ctr"/>
            <a:endParaRPr lang="en-US" sz="3200" b="1" u="sng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Forest (RF)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Gradient boosting (GBM)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Good for highly correlated data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GBM is more accurate than RF but requires more tuning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Do not give coefficients, black box methods oriented towards performance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9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Simulations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Median </a:t>
            </a:r>
            <a:r>
              <a:rPr lang="en-US" dirty="0" smtClean="0"/>
              <a:t>and standard </a:t>
            </a:r>
            <a:r>
              <a:rPr lang="en-US" dirty="0" smtClean="0"/>
              <a:t>deviation of the concordance </a:t>
            </a:r>
            <a:r>
              <a:rPr lang="en-US" dirty="0" smtClean="0"/>
              <a:t>probability at each cross-validation for all methods available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GBM is the best performer</a:t>
            </a:r>
          </a:p>
          <a:p>
            <a:r>
              <a:rPr lang="en-US" dirty="0" smtClean="0"/>
              <a:t>ENET and LASSO are very similar</a:t>
            </a:r>
            <a:endParaRPr lang="en-US" dirty="0" smtClean="0"/>
          </a:p>
          <a:p>
            <a:r>
              <a:rPr lang="en-US" dirty="0" smtClean="0"/>
              <a:t>Scenario </a:t>
            </a:r>
            <a:r>
              <a:rPr lang="en-US" dirty="0" err="1" smtClean="0"/>
              <a:t>favorises</a:t>
            </a:r>
            <a:r>
              <a:rPr lang="en-US" dirty="0" smtClean="0"/>
              <a:t> regression methods over tree based methods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05127"/>
            <a:ext cx="9144001" cy="184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67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Simulations </a:t>
            </a:r>
            <a:r>
              <a:rPr lang="en-US" dirty="0" smtClean="0"/>
              <a:t>(2)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4700"/>
            <a:ext cx="6967470" cy="3937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81024"/>
            <a:ext cx="9169383" cy="3720812"/>
          </a:xfrm>
        </p:spPr>
      </p:pic>
    </p:spTree>
    <p:extLst>
      <p:ext uri="{BB962C8B-B14F-4D97-AF65-F5344CB8AC3E}">
        <p14:creationId xmlns:p14="http://schemas.microsoft.com/office/powerpoint/2010/main" val="197960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LUAD example </a:t>
            </a:r>
            <a:r>
              <a:rPr lang="en-US" dirty="0" smtClean="0"/>
              <a:t>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Metastatic </a:t>
            </a:r>
            <a:r>
              <a:rPr lang="en-US" smtClean="0"/>
              <a:t>adenocarcinoma patients at MSKCC (n=1054) 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54013" y="1171254"/>
            <a:ext cx="2769331" cy="344184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242103" y="1177681"/>
            <a:ext cx="2769331" cy="34418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130194" y="1171253"/>
            <a:ext cx="2769331" cy="3441843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2836" y="1171252"/>
            <a:ext cx="23116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u="sng" dirty="0" smtClean="0"/>
              <a:t>Genomic data</a:t>
            </a:r>
            <a:endParaRPr lang="en-US" sz="2700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413362" y="1679083"/>
            <a:ext cx="26072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Mutations: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IMPACT curated panel of 340 cancer genes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Binary system, wild vs mutant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34484" y="3312673"/>
            <a:ext cx="25649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Fusions: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ROS1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MET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44819" y="1217418"/>
            <a:ext cx="22452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/>
              <a:t>Clinical data</a:t>
            </a:r>
          </a:p>
          <a:p>
            <a:endParaRPr lang="en-US" b="1" u="sng" dirty="0"/>
          </a:p>
        </p:txBody>
      </p:sp>
      <p:sp>
        <p:nvSpPr>
          <p:cNvPr id="11" name="TextBox 10"/>
          <p:cNvSpPr txBox="1"/>
          <p:nvPr/>
        </p:nvSpPr>
        <p:spPr>
          <a:xfrm>
            <a:off x="3298005" y="1679083"/>
            <a:ext cx="25685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Demographics: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Sex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Smoking status</a:t>
            </a:r>
            <a:endParaRPr lang="en-US" dirty="0"/>
          </a:p>
          <a:p>
            <a:r>
              <a:rPr lang="en-US" dirty="0" smtClean="0"/>
              <a:t>Continuous variables were dichotomized into binary variables.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Undergoing standard care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157286" y="1217418"/>
            <a:ext cx="2715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 smtClean="0"/>
              <a:t>OncoCast</a:t>
            </a:r>
            <a:r>
              <a:rPr lang="en-US" sz="2400" u="sng" dirty="0" smtClean="0"/>
              <a:t> Methods</a:t>
            </a:r>
            <a:endParaRPr lang="en-US" sz="2400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6157286" y="1679083"/>
            <a:ext cx="2715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Elastic-net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200 cross-validations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2/3 training set; 1/3 testing 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All covariates were penalized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30059" y="3503488"/>
            <a:ext cx="28255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Risk Groups (4):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R1: 0-25%; R2: 25-75%; R3: 75-90%; R4: 90-100%</a:t>
            </a:r>
          </a:p>
        </p:txBody>
      </p:sp>
    </p:spTree>
    <p:extLst>
      <p:ext uri="{BB962C8B-B14F-4D97-AF65-F5344CB8AC3E}">
        <p14:creationId xmlns:p14="http://schemas.microsoft.com/office/powerpoint/2010/main" val="212810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LUAD example </a:t>
            </a:r>
            <a:r>
              <a:rPr lang="en-US" dirty="0" smtClean="0"/>
              <a:t>(2)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2B353D0-0798-4402-B408-A3357B145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4080"/>
            <a:ext cx="4648200" cy="454942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="" xmlns:a16="http://schemas.microsoft.com/office/drawing/2014/main" id="{A8CBF304-A8AD-4FA7-A306-34326D3682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199" y="594080"/>
            <a:ext cx="4495883" cy="454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01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9"/>
            <a:ext cx="8545512" cy="514350"/>
          </a:xfrm>
        </p:spPr>
        <p:txBody>
          <a:bodyPr/>
          <a:lstStyle/>
          <a:p>
            <a:r>
              <a:rPr lang="en-US" dirty="0" smtClean="0"/>
              <a:t>Results: LUAD example (3)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18008"/>
            <a:ext cx="8769927" cy="4116993"/>
          </a:xfrm>
        </p:spPr>
      </p:pic>
    </p:spTree>
    <p:extLst>
      <p:ext uri="{BB962C8B-B14F-4D97-AF65-F5344CB8AC3E}">
        <p14:creationId xmlns:p14="http://schemas.microsoft.com/office/powerpoint/2010/main" val="1236606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LUAD example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952" y="737288"/>
            <a:ext cx="8545707" cy="1399738"/>
          </a:xfrm>
        </p:spPr>
        <p:txBody>
          <a:bodyPr/>
          <a:lstStyle/>
          <a:p>
            <a:r>
              <a:rPr lang="en-US" dirty="0" smtClean="0"/>
              <a:t>Classifier is based on clinical grade sequencing as part of routine care highlights immediate application and strong practical utility</a:t>
            </a:r>
          </a:p>
          <a:p>
            <a:r>
              <a:rPr lang="en-US" dirty="0" err="1" smtClean="0"/>
              <a:t>OncoCast</a:t>
            </a:r>
            <a:r>
              <a:rPr lang="en-US" dirty="0" smtClean="0"/>
              <a:t> classification substantially outperformed all the individual genes as a predictor of overall survival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288" y="2266737"/>
            <a:ext cx="5346712" cy="28767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2137026"/>
            <a:ext cx="37972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err="1" smtClean="0"/>
              <a:t>OncoCast</a:t>
            </a:r>
            <a:r>
              <a:rPr lang="en-US" dirty="0" smtClean="0"/>
              <a:t> </a:t>
            </a:r>
            <a:r>
              <a:rPr lang="en-US" dirty="0"/>
              <a:t>risk score remained a highly significant predictor after adjusting for clinical variables and treatment types as potential </a:t>
            </a:r>
            <a:r>
              <a:rPr lang="en-US" dirty="0" err="1"/>
              <a:t>confonding</a:t>
            </a:r>
            <a:r>
              <a:rPr lang="en-US" dirty="0"/>
              <a:t> factors in a multivariate Cox regression </a:t>
            </a:r>
            <a:r>
              <a:rPr lang="en-US" dirty="0" smtClean="0"/>
              <a:t>model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9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02527568-8A42-4739-931D-8C8BCA7BB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81025"/>
            <a:ext cx="9144000" cy="459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2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and future 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479" y="1116176"/>
            <a:ext cx="2279577" cy="1937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6" y="1116176"/>
            <a:ext cx="2473036" cy="19377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6646" y="746844"/>
            <a:ext cx="265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Support vector machine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73693" y="746844"/>
            <a:ext cx="248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Neural network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334" y="1116175"/>
            <a:ext cx="2556089" cy="193775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93098" y="746843"/>
            <a:ext cx="2642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Competing </a:t>
            </a:r>
            <a:r>
              <a:rPr lang="en-US" smtClean="0"/>
              <a:t>risk analysis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6646" y="3761509"/>
            <a:ext cx="1018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Stacking</a:t>
            </a:r>
          </a:p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06321" y="3387437"/>
            <a:ext cx="1689029" cy="3532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LASSO</a:t>
            </a: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06320" y="3828051"/>
            <a:ext cx="1689029" cy="3532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ENET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506320" y="4268665"/>
            <a:ext cx="1689029" cy="3532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RF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506320" y="4721736"/>
            <a:ext cx="1689029" cy="3532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GBM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3823855" y="3917373"/>
            <a:ext cx="1745672" cy="527937"/>
          </a:xfrm>
          <a:prstGeom prst="round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Metalearner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3" idx="3"/>
            <a:endCxn id="17" idx="1"/>
          </p:cNvCxnSpPr>
          <p:nvPr/>
        </p:nvCxnSpPr>
        <p:spPr>
          <a:xfrm>
            <a:off x="3195350" y="3564082"/>
            <a:ext cx="628505" cy="617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4" idx="3"/>
            <a:endCxn id="17" idx="1"/>
          </p:cNvCxnSpPr>
          <p:nvPr/>
        </p:nvCxnSpPr>
        <p:spPr>
          <a:xfrm>
            <a:off x="3195349" y="4004696"/>
            <a:ext cx="628506" cy="1766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5" idx="3"/>
            <a:endCxn id="17" idx="1"/>
          </p:cNvCxnSpPr>
          <p:nvPr/>
        </p:nvCxnSpPr>
        <p:spPr>
          <a:xfrm flipV="1">
            <a:off x="3195349" y="4181342"/>
            <a:ext cx="628506" cy="2639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3"/>
            <a:endCxn id="17" idx="1"/>
          </p:cNvCxnSpPr>
          <p:nvPr/>
        </p:nvCxnSpPr>
        <p:spPr>
          <a:xfrm flipV="1">
            <a:off x="3195349" y="4181342"/>
            <a:ext cx="628506" cy="7170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7" idx="3"/>
          </p:cNvCxnSpPr>
          <p:nvPr/>
        </p:nvCxnSpPr>
        <p:spPr>
          <a:xfrm flipV="1">
            <a:off x="5569527" y="4181341"/>
            <a:ext cx="58759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nip Single Corner Rectangle 29"/>
          <p:cNvSpPr/>
          <p:nvPr/>
        </p:nvSpPr>
        <p:spPr>
          <a:xfrm>
            <a:off x="6157120" y="3701227"/>
            <a:ext cx="1251598" cy="960227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Final prediction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7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98488" y="66675"/>
            <a:ext cx="8545512" cy="514350"/>
          </a:xfrm>
        </p:spPr>
        <p:txBody>
          <a:bodyPr/>
          <a:lstStyle/>
          <a:p>
            <a:r>
              <a:rPr lang="en-US" dirty="0" smtClean="0"/>
              <a:t>Thank you notes and resources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986F562-842C-49F7-94B1-996905B0C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973" y="657545"/>
            <a:ext cx="2938643" cy="29386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545"/>
            <a:ext cx="1265670" cy="13841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8244"/>
            <a:ext cx="1276690" cy="14014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6188"/>
            <a:ext cx="1265670" cy="157338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69204" y="1109609"/>
            <a:ext cx="151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Dr. R. Shen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20575" y="2609636"/>
            <a:ext cx="1654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Dr. G. </a:t>
            </a:r>
            <a:r>
              <a:rPr lang="en-US" dirty="0" err="1" smtClean="0"/>
              <a:t>Riely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0575" y="4109663"/>
            <a:ext cx="155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Andy (Ai) Ni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74715" y="3519668"/>
            <a:ext cx="2835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Scan this with the camera on your phone to get a link to my </a:t>
            </a:r>
            <a:r>
              <a:rPr lang="en-US" dirty="0" err="1" smtClean="0"/>
              <a:t>github</a:t>
            </a:r>
            <a:r>
              <a:rPr lang="en-US" dirty="0" smtClean="0"/>
              <a:t> and the package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87784" y="852755"/>
            <a:ext cx="26815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/>
              <a:t>How to contact me</a:t>
            </a: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/>
              <a:t>Email: </a:t>
            </a:r>
            <a:r>
              <a:rPr lang="en-US" sz="1200" dirty="0" smtClean="0">
                <a:hlinkClick r:id="rId6"/>
              </a:rPr>
              <a:t>axel.steph.martin@gmail.com</a:t>
            </a:r>
            <a:endParaRPr lang="en-US" sz="1200" dirty="0" smtClean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/>
              <a:t>LinkedIn:</a:t>
            </a:r>
            <a:br>
              <a:rPr lang="en-US" u="sng" dirty="0" smtClean="0"/>
            </a:br>
            <a:r>
              <a:rPr lang="en-US" sz="1200" dirty="0">
                <a:hlinkClick r:id="rId7"/>
              </a:rPr>
              <a:t>https://www.linkedin.com/in/axel-martin-202b9581</a:t>
            </a:r>
            <a:r>
              <a:rPr lang="en-US" sz="1200" dirty="0" smtClean="0">
                <a:hlinkClick r:id="rId7"/>
              </a:rPr>
              <a:t>/</a:t>
            </a:r>
            <a:endParaRPr lang="en-US" sz="1200" dirty="0" smtClean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/>
              <a:t>Twitter:</a:t>
            </a:r>
            <a:br>
              <a:rPr lang="en-US" u="sng" dirty="0" smtClean="0"/>
            </a:br>
            <a:r>
              <a:rPr lang="en-US" dirty="0" smtClean="0"/>
              <a:t>@</a:t>
            </a:r>
            <a:r>
              <a:rPr lang="en-US" dirty="0" err="1" smtClean="0"/>
              <a:t>Claunderer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56937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354013" y="11113"/>
            <a:ext cx="8545512" cy="51435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Arial" charset="0"/>
              </a:rPr>
              <a:t>Motivation 1</a:t>
            </a:r>
            <a:endParaRPr lang="en-US" dirty="0"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198" y="715963"/>
            <a:ext cx="8221663" cy="5114925"/>
          </a:xfrm>
        </p:spPr>
        <p:txBody>
          <a:bodyPr>
            <a:normAutofit/>
          </a:bodyPr>
          <a:lstStyle/>
          <a:p>
            <a:pPr marL="168275" indent="-168275"/>
            <a:r>
              <a:rPr lang="en-US" b="1" dirty="0">
                <a:latin typeface="Arial" charset="0"/>
                <a:ea typeface="ＭＳ Ｐゴシック" charset="0"/>
                <a:cs typeface="Arial" charset="0"/>
              </a:rPr>
              <a:t>Broad-panel clinical sequencing</a:t>
            </a:r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>
              <a:buFont typeface="Arial" charset="0"/>
              <a:buChar char="‒"/>
            </a:pPr>
            <a:r>
              <a:rPr lang="en-US" sz="1800" dirty="0">
                <a:latin typeface="Arial" charset="0"/>
                <a:ea typeface="ＭＳ Ｐゴシック" charset="0"/>
                <a:cs typeface="Arial" charset="0"/>
              </a:rPr>
              <a:t>It is becoming increasingly routine for patients to have their tumor sequenced as part of their care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. And a considerable unexplained variability in clinical outcomes.</a:t>
            </a:r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pPr marL="168275" indent="-168275">
              <a:spcBef>
                <a:spcPts val="1200"/>
              </a:spcBef>
            </a:pPr>
            <a:r>
              <a:rPr lang="en-US" b="1" dirty="0">
                <a:latin typeface="Arial" charset="0"/>
                <a:ea typeface="ＭＳ Ｐゴシック" charset="0"/>
                <a:cs typeface="Arial" charset="0"/>
              </a:rPr>
              <a:t>Data biases</a:t>
            </a:r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/>
            <a:r>
              <a:rPr lang="en-US" sz="1800" dirty="0">
                <a:latin typeface="Arial" charset="0"/>
                <a:ea typeface="ＭＳ Ｐゴシック" charset="0"/>
                <a:cs typeface="Arial" charset="0"/>
              </a:rPr>
              <a:t>Left-truncation or delayed entry is a common bias in survival-genomic datasets as patients are regularly 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sequenced </a:t>
            </a:r>
            <a:r>
              <a:rPr lang="en-US" sz="1800" dirty="0">
                <a:latin typeface="Arial" charset="0"/>
                <a:ea typeface="ＭＳ Ｐゴシック" charset="0"/>
                <a:cs typeface="Arial" charset="0"/>
              </a:rPr>
              <a:t>at a date 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post-diagnosis.</a:t>
            </a:r>
          </a:p>
          <a:p>
            <a:pPr marL="168275" indent="-168275">
              <a:spcBef>
                <a:spcPts val="1200"/>
              </a:spcBef>
            </a:pPr>
            <a:r>
              <a:rPr lang="en-US" b="1" dirty="0">
                <a:latin typeface="Arial" charset="0"/>
                <a:ea typeface="ＭＳ Ｐゴシック" charset="0"/>
                <a:cs typeface="Arial" charset="0"/>
              </a:rPr>
              <a:t>Survival </a:t>
            </a:r>
            <a:r>
              <a:rPr lang="en-US" b="1" dirty="0" smtClean="0">
                <a:latin typeface="Arial" charset="0"/>
                <a:ea typeface="ＭＳ Ｐゴシック" charset="0"/>
                <a:cs typeface="Arial" charset="0"/>
              </a:rPr>
              <a:t>Stratification</a:t>
            </a:r>
          </a:p>
          <a:p>
            <a:pPr marL="573088" lvl="1" indent="-225425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Creation of risk has improved the decision analysis for both physicians and patient, guiding personalized treatments and best practice recommendations.</a:t>
            </a:r>
            <a:endParaRPr lang="en-US" b="1" dirty="0" smtClean="0">
              <a:latin typeface="Arial" charset="0"/>
              <a:ea typeface="ＭＳ Ｐゴシック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u="sng" dirty="0" err="1">
                <a:solidFill>
                  <a:schemeClr val="accent1">
                    <a:lumMod val="75000"/>
                  </a:schemeClr>
                </a:solidFill>
              </a:rPr>
              <a:t>Goeman,JJ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 (2010) L1 penalized estimation in the Cox proportional hazards model. &lt;</a:t>
            </a:r>
            <a:r>
              <a:rPr lang="en-US" sz="1400" u="sng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&gt;Biometrical 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journal 52: 70–84</a:t>
            </a:r>
          </a:p>
          <a:p>
            <a:endParaRPr lang="en-US" sz="14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Leo </a:t>
            </a:r>
            <a:r>
              <a:rPr lang="en-US" sz="1400" u="sng" dirty="0" err="1">
                <a:solidFill>
                  <a:schemeClr val="accent1">
                    <a:lumMod val="75000"/>
                  </a:schemeClr>
                </a:solidFill>
              </a:rPr>
              <a:t>Breiman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 (2001) Classification and regression based on a forest of trees using random inputs, based on </a:t>
            </a:r>
            <a:r>
              <a:rPr lang="en-US" sz="1400" u="sng" dirty="0" err="1">
                <a:solidFill>
                  <a:schemeClr val="accent1">
                    <a:lumMod val="75000"/>
                  </a:schemeClr>
                </a:solidFill>
              </a:rPr>
              <a:t>Breiman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Machine Learning</a:t>
            </a:r>
          </a:p>
          <a:p>
            <a:endParaRPr lang="en-US" sz="12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Ridgeway, G. (2006) Generalized boosted regression models. Documentation on the R Package ‘</a:t>
            </a:r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gbm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’, version 1·5–7. http://</a:t>
            </a:r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www.i‐pensieri.com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gregr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gbm.shtml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, accessed March 2008.</a:t>
            </a:r>
          </a:p>
          <a:p>
            <a:endParaRPr lang="en-US" sz="12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Keles,S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., Segal, M.R. (2002) Residual-based tree-structured survival analysis. Statistics in medicine 21:313-326</a:t>
            </a:r>
          </a:p>
          <a:p>
            <a:endParaRPr lang="en-US" sz="12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400" u="sng" dirty="0" err="1" smtClean="0">
                <a:solidFill>
                  <a:schemeClr val="accent1">
                    <a:lumMod val="75000"/>
                  </a:schemeClr>
                </a:solidFill>
              </a:rPr>
              <a:t>Shen,R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. (2019) Harnessing Clinical Sequencing Data for Survival Stratification of Patients With Metastatic Lung 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Adenocarcinomas. JCO 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Precision 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</a:rPr>
              <a:t>Oncology </a:t>
            </a:r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2019 :3, 1-9</a:t>
            </a:r>
            <a:endParaRPr lang="en-US" sz="14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6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53952" y="2815119"/>
            <a:ext cx="8545573" cy="17979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dirty="0">
              <a:solidFill>
                <a:srgbClr val="FFFFFF"/>
              </a:solidFill>
              <a:latin typeface="Corbe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2: User oriented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819" y="628119"/>
            <a:ext cx="8545706" cy="3984978"/>
          </a:xfrm>
        </p:spPr>
        <p:txBody>
          <a:bodyPr/>
          <a:lstStyle/>
          <a:p>
            <a:pPr marL="168275" indent="-168275">
              <a:spcBef>
                <a:spcPts val="1200"/>
              </a:spcBef>
            </a:pPr>
            <a:r>
              <a:rPr lang="en-US" b="1" dirty="0" smtClean="0">
                <a:latin typeface="Arial" charset="0"/>
                <a:ea typeface="ＭＳ Ｐゴシック" charset="0"/>
                <a:cs typeface="Arial" charset="0"/>
              </a:rPr>
              <a:t>An open source tool</a:t>
            </a:r>
            <a:endParaRPr lang="en-US" sz="1800" dirty="0" smtClean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/>
            <a:r>
              <a:rPr lang="en-US" sz="1800" dirty="0" err="1" smtClean="0">
                <a:latin typeface="Arial" charset="0"/>
                <a:ea typeface="ＭＳ Ｐゴシック" charset="0"/>
                <a:cs typeface="Arial" charset="0"/>
              </a:rPr>
              <a:t>OncoCast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 has been developed as an R package and can be downloaded from </a:t>
            </a:r>
            <a:r>
              <a:rPr lang="en-US" sz="1800" dirty="0" err="1" smtClean="0">
                <a:latin typeface="Arial" charset="0"/>
                <a:ea typeface="ＭＳ Ｐゴシック" charset="0"/>
                <a:cs typeface="Arial" charset="0"/>
              </a:rPr>
              <a:t>github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 </a:t>
            </a:r>
            <a:endParaRPr lang="en-US" b="1" dirty="0" smtClean="0">
              <a:latin typeface="Arial" charset="0"/>
              <a:ea typeface="ＭＳ Ｐゴシック" charset="0"/>
              <a:cs typeface="Arial" charset="0"/>
            </a:endParaRPr>
          </a:p>
          <a:p>
            <a:pPr marL="168275" indent="-168275">
              <a:spcBef>
                <a:spcPts val="1200"/>
              </a:spcBef>
            </a:pPr>
            <a:r>
              <a:rPr lang="en-US" b="1" dirty="0" smtClean="0">
                <a:latin typeface="Arial" charset="0"/>
                <a:ea typeface="ＭＳ Ｐゴシック" charset="0"/>
                <a:cs typeface="Arial" charset="0"/>
              </a:rPr>
              <a:t>A </a:t>
            </a:r>
            <a:r>
              <a:rPr lang="en-US" b="1" dirty="0">
                <a:latin typeface="Arial" charset="0"/>
                <a:ea typeface="ＭＳ Ｐゴシック" charset="0"/>
                <a:cs typeface="Arial" charset="0"/>
              </a:rPr>
              <a:t>practical interactive </a:t>
            </a:r>
            <a:r>
              <a:rPr lang="en-US" b="1" dirty="0" smtClean="0">
                <a:latin typeface="Arial" charset="0"/>
                <a:ea typeface="ＭＳ Ｐゴシック" charset="0"/>
                <a:cs typeface="Arial" charset="0"/>
              </a:rPr>
              <a:t>tool</a:t>
            </a:r>
            <a:r>
              <a:rPr lang="en-US" b="1" dirty="0">
                <a:latin typeface="Arial" charset="0"/>
                <a:ea typeface="ＭＳ Ｐゴシック" charset="0"/>
                <a:cs typeface="Arial" charset="0"/>
              </a:rPr>
              <a:t>s</a:t>
            </a:r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To ease exploration and the sharing of results we embedded a </a:t>
            </a:r>
            <a:r>
              <a:rPr lang="en-US" sz="1800" dirty="0" err="1" smtClean="0">
                <a:latin typeface="Arial" charset="0"/>
                <a:ea typeface="ＭＳ Ｐゴシック" charset="0"/>
                <a:cs typeface="Arial" charset="0"/>
              </a:rPr>
              <a:t>Rshiny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 app allowing non R users to freely explore results</a:t>
            </a:r>
            <a:endParaRPr lang="en-US" b="1" dirty="0">
              <a:latin typeface="Arial" charset="0"/>
              <a:ea typeface="ＭＳ Ｐゴシック" charset="0"/>
              <a:cs typeface="Arial" charset="0"/>
            </a:endParaRPr>
          </a:p>
          <a:p>
            <a:pPr marL="168275" indent="-168275">
              <a:spcBef>
                <a:spcPts val="1200"/>
              </a:spcBef>
            </a:pPr>
            <a:r>
              <a:rPr lang="en-US" b="1" dirty="0" smtClean="0">
                <a:latin typeface="Arial" charset="0"/>
                <a:ea typeface="ＭＳ Ｐゴシック" charset="0"/>
                <a:cs typeface="Arial" charset="0"/>
              </a:rPr>
              <a:t>Objective</a:t>
            </a:r>
            <a:endParaRPr lang="en-US" dirty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/>
            <a:r>
              <a:rPr lang="en-US" sz="1800" dirty="0">
                <a:latin typeface="Arial" charset="0"/>
                <a:ea typeface="ＭＳ Ｐゴシック" charset="0"/>
                <a:cs typeface="Arial" charset="0"/>
              </a:rPr>
              <a:t>We aim to use statistical machine learning approach for assessing the utility of clinical sequencing data for survival risk stratification, accounting for biases and confounding factors in cohort 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studied</a:t>
            </a:r>
          </a:p>
          <a:p>
            <a:pPr marL="573088" lvl="1" indent="-225425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Create a systematic approach to improve our understanding of cancer patients survival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34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413" y="116100"/>
            <a:ext cx="8545512" cy="514350"/>
          </a:xfrm>
        </p:spPr>
        <p:txBody>
          <a:bodyPr/>
          <a:lstStyle/>
          <a:p>
            <a:r>
              <a:rPr lang="en-US" dirty="0" smtClean="0"/>
              <a:t>Left truncation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9" y="790782"/>
            <a:ext cx="6501778" cy="57979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19009" y="679876"/>
            <a:ext cx="25249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Left truncation in months:</a:t>
            </a:r>
          </a:p>
          <a:p>
            <a:endParaRPr lang="en-US" sz="1600" dirty="0"/>
          </a:p>
          <a:p>
            <a:endParaRPr lang="en-US" sz="16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395308"/>
              </p:ext>
            </p:extLst>
          </p:nvPr>
        </p:nvGraphicFramePr>
        <p:xfrm>
          <a:off x="6700670" y="1095374"/>
          <a:ext cx="2361668" cy="34087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0834"/>
                <a:gridCol w="1180834"/>
              </a:tblGrid>
              <a:tr h="568133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5681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579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5681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0-3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215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5681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3-6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30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5681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6-12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58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5681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&gt;12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172</a:t>
                      </a:r>
                      <a:endParaRPr lang="en-US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27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354013" y="11113"/>
            <a:ext cx="8545512" cy="51435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Arial" charset="0"/>
              </a:rPr>
              <a:t>Methods: Dealing with left-truncation 1</a:t>
            </a:r>
            <a:endParaRPr lang="en-US" dirty="0"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B7066B0-5082-4947-A9B7-A7CCF24D2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For regression methods we use the Kaplan-Meier estimator of the survival function:  </a:t>
            </a:r>
          </a:p>
          <a:p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We can easily estimate this using the </a:t>
            </a:r>
            <a:r>
              <a:rPr lang="en-US" sz="1800" dirty="0" err="1" smtClean="0">
                <a:latin typeface="Arial" charset="0"/>
                <a:ea typeface="ＭＳ Ｐゴシック" charset="0"/>
                <a:cs typeface="Arial" charset="0"/>
              </a:rPr>
              <a:t>Surv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(time1,time2,status) function in R</a:t>
            </a:r>
          </a:p>
          <a:p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Given the high-dimensionality of the data we want to use a penalized method. The </a:t>
            </a:r>
            <a:r>
              <a:rPr lang="en-US" sz="1800" b="1" i="1" u="sng" dirty="0" smtClean="0">
                <a:latin typeface="Arial" charset="0"/>
                <a:ea typeface="ＭＳ Ｐゴシック" charset="0"/>
                <a:cs typeface="Arial" charset="0"/>
              </a:rPr>
              <a:t>penalized </a:t>
            </a:r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 package in R enables us to perform a penalized Cox regression with a combination:</a:t>
            </a:r>
          </a:p>
          <a:p>
            <a:pPr lvl="1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Gradient ascent </a:t>
            </a:r>
          </a:p>
          <a:p>
            <a:pPr lvl="1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Newton-Raphson</a:t>
            </a:r>
          </a:p>
          <a:p>
            <a:pPr lvl="1"/>
            <a:r>
              <a:rPr lang="en-US" sz="1800" dirty="0" smtClean="0">
                <a:latin typeface="Arial" charset="0"/>
                <a:ea typeface="ＭＳ Ｐゴシック" charset="0"/>
                <a:cs typeface="Arial" charset="0"/>
              </a:rPr>
              <a:t>5 internal cross-validations</a:t>
            </a:r>
            <a:endParaRPr lang="en-US" sz="1800" dirty="0"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489" y="1082069"/>
            <a:ext cx="2197100" cy="685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Methods: Dealing with left-truncation 2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Some methods can simply not handle left truncated data at the moment (random forest, gradient boosting and support vector machine for example)</a:t>
                </a:r>
              </a:p>
              <a:p>
                <a:r>
                  <a:rPr lang="en-US" dirty="0" smtClean="0"/>
                  <a:t>We need to create a continuous outcome that captures the hazards and risks of the data set</a:t>
                </a:r>
              </a:p>
              <a:p>
                <a:pPr marL="168275" indent="-168275">
                  <a:spcBef>
                    <a:spcPts val="1200"/>
                  </a:spcBef>
                </a:pPr>
                <a:r>
                  <a:rPr lang="en-US" b="1" dirty="0" smtClean="0"/>
                  <a:t>Recall Martingale residuals:</a:t>
                </a:r>
                <a:endParaRPr lang="en-US" sz="1800" b="1" dirty="0">
                  <a:latin typeface="Arial" charset="0"/>
                  <a:ea typeface="ＭＳ Ｐゴシック" charset="0"/>
                  <a:cs typeface="Arial" charset="0"/>
                </a:endParaRPr>
              </a:p>
              <a:p>
                <a:pPr marL="573088" lvl="1" indent="-225425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 </m:t>
                        </m:r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>
                    <a:sym typeface="Wingdings"/>
                  </a:rPr>
                  <a:t> Can be interpret it as the difference between rather the patient had an event (0,1 between time 0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  <a:sym typeface="Wingdings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sym typeface="Wingdings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sym typeface="Wingdings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>
                    <a:sym typeface="Wingdings"/>
                  </a:rPr>
                  <a:t>) and the expected number of events on the fitted model (Breslow estimator)</a:t>
                </a:r>
              </a:p>
              <a:p>
                <a:pPr marL="573088" lvl="1" indent="-225425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has mean 0</a:t>
                </a:r>
              </a:p>
              <a:p>
                <a:pPr marL="573088" lvl="1" indent="-225425"/>
                <a:r>
                  <a:rPr lang="en-US" dirty="0" smtClean="0">
                    <a:sym typeface="Wingdings"/>
                  </a:rPr>
                  <a:t>Ranges between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  <a:sym typeface="Wingdings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  <a:sym typeface="Wingdings"/>
                      </a:rPr>
                      <m:t>∞</m:t>
                    </m:r>
                  </m:oMath>
                </a14:m>
                <a:r>
                  <a:rPr lang="en-US" dirty="0" smtClean="0"/>
                  <a:t> and </a:t>
                </a:r>
                <a:r>
                  <a:rPr lang="en-US" dirty="0"/>
                  <a:t>1</a:t>
                </a:r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42" t="-785" r="-428" b="-18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658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Martingale residuals as outcome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568824"/>
            <a:ext cx="4479533" cy="4574676"/>
          </a:xfrm>
        </p:spPr>
        <p:txBody>
          <a:bodyPr/>
          <a:lstStyle/>
          <a:p>
            <a:r>
              <a:rPr lang="en-US" dirty="0" smtClean="0"/>
              <a:t>Survival tree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479533" y="568824"/>
            <a:ext cx="4664468" cy="4574676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 defTabSz="45720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566738" indent="-219075" defTabSz="45720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marL="1143000" indent="-228600" defTabSz="45720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marL="1600200" indent="-228600" defTabSz="45720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marL="2057400" indent="-228600" defTabSz="45720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2514600" indent="-228600" defTabSz="457200" fontAlgn="base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6pPr>
            <a:lvl7pPr marL="2971800" indent="-228600" defTabSz="457200" fontAlgn="base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7pPr>
            <a:lvl8pPr marL="3429000" indent="-228600" defTabSz="457200" fontAlgn="base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8pPr>
            <a:lvl9pPr marL="3886200" indent="-228600" defTabSz="457200" fontAlgn="base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9pPr>
          </a:lstStyle>
          <a:p>
            <a:pPr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200" dirty="0" smtClean="0"/>
              <a:t>Martingale residual tree</a:t>
            </a:r>
            <a:endParaRPr lang="en-US" sz="2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946520"/>
            <a:ext cx="4479534" cy="41969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855" y="946519"/>
            <a:ext cx="4517146" cy="419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3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Methods: Ensemble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68275" indent="-168275">
              <a:spcBef>
                <a:spcPts val="1200"/>
              </a:spcBef>
            </a:pPr>
            <a:r>
              <a:rPr lang="en-US" b="1" dirty="0" smtClean="0"/>
              <a:t>Cross-validation</a:t>
            </a:r>
            <a:endParaRPr lang="en-US" sz="1800" b="1" dirty="0">
              <a:latin typeface="Arial" charset="0"/>
              <a:ea typeface="ＭＳ Ｐゴシック" charset="0"/>
              <a:cs typeface="Arial" charset="0"/>
            </a:endParaRPr>
          </a:p>
          <a:p>
            <a:pPr marL="573088" lvl="1" indent="-225425"/>
            <a:r>
              <a:rPr lang="en-US" dirty="0" smtClean="0"/>
              <a:t>Reduces overfitting</a:t>
            </a:r>
          </a:p>
          <a:p>
            <a:pPr marL="573088" lvl="1" indent="-225425"/>
            <a:r>
              <a:rPr lang="en-US" dirty="0" smtClean="0"/>
              <a:t>Leads to unbiased estimates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852755" y="2095928"/>
            <a:ext cx="893852" cy="1746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52755" y="2342508"/>
            <a:ext cx="893852" cy="92467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52755" y="2591237"/>
            <a:ext cx="893852" cy="1746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52755" y="2837817"/>
            <a:ext cx="893852" cy="92467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52755" y="3741663"/>
            <a:ext cx="893852" cy="1746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52755" y="3964393"/>
            <a:ext cx="893852" cy="92467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76891" y="2813967"/>
            <a:ext cx="2455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2" name="Straight Arrow Connector 11"/>
          <p:cNvCxnSpPr>
            <a:stCxn id="4" idx="3"/>
          </p:cNvCxnSpPr>
          <p:nvPr/>
        </p:nvCxnSpPr>
        <p:spPr>
          <a:xfrm flipV="1">
            <a:off x="1746607" y="2183258"/>
            <a:ext cx="5856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 title="Model"/>
          <p:cNvSpPr/>
          <p:nvPr/>
        </p:nvSpPr>
        <p:spPr>
          <a:xfrm>
            <a:off x="2332234" y="2049694"/>
            <a:ext cx="1181528" cy="33904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</a:p>
        </p:txBody>
      </p:sp>
      <p:cxnSp>
        <p:nvCxnSpPr>
          <p:cNvPr id="17" name="Elbow Connector 16"/>
          <p:cNvCxnSpPr>
            <a:stCxn id="5" idx="3"/>
          </p:cNvCxnSpPr>
          <p:nvPr/>
        </p:nvCxnSpPr>
        <p:spPr>
          <a:xfrm>
            <a:off x="1746607" y="2388742"/>
            <a:ext cx="1068512" cy="4623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/>
          <p:nvPr/>
        </p:nvCxnSpPr>
        <p:spPr>
          <a:xfrm flipV="1">
            <a:off x="2815119" y="2270589"/>
            <a:ext cx="1489753" cy="164386"/>
          </a:xfrm>
          <a:prstGeom prst="bentConnector3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513762" y="2095928"/>
            <a:ext cx="7911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4304872" y="2049694"/>
            <a:ext cx="1243173" cy="339047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Prediction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0" name="Straight Arrow Connector 29"/>
          <p:cNvCxnSpPr>
            <a:stCxn id="32" idx="3"/>
          </p:cNvCxnSpPr>
          <p:nvPr/>
        </p:nvCxnSpPr>
        <p:spPr>
          <a:xfrm flipV="1">
            <a:off x="1746607" y="2680094"/>
            <a:ext cx="5856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 title="Model"/>
          <p:cNvSpPr/>
          <p:nvPr/>
        </p:nvSpPr>
        <p:spPr>
          <a:xfrm>
            <a:off x="2332234" y="2546530"/>
            <a:ext cx="1181528" cy="33904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</a:p>
        </p:txBody>
      </p:sp>
      <p:cxnSp>
        <p:nvCxnSpPr>
          <p:cNvPr id="32" name="Elbow Connector 31"/>
          <p:cNvCxnSpPr>
            <a:stCxn id="33" idx="3"/>
          </p:cNvCxnSpPr>
          <p:nvPr/>
        </p:nvCxnSpPr>
        <p:spPr>
          <a:xfrm>
            <a:off x="1746607" y="2885578"/>
            <a:ext cx="1068512" cy="4623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flipV="1">
            <a:off x="2815119" y="2767425"/>
            <a:ext cx="1489753" cy="164386"/>
          </a:xfrm>
          <a:prstGeom prst="bentConnector3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513762" y="2592764"/>
            <a:ext cx="7911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4304872" y="2546530"/>
            <a:ext cx="1243173" cy="339047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Prediction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6" name="Straight Arrow Connector 35"/>
          <p:cNvCxnSpPr>
            <a:stCxn id="38" idx="3"/>
          </p:cNvCxnSpPr>
          <p:nvPr/>
        </p:nvCxnSpPr>
        <p:spPr>
          <a:xfrm flipV="1">
            <a:off x="1746607" y="3828259"/>
            <a:ext cx="5856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 title="Model"/>
          <p:cNvSpPr/>
          <p:nvPr/>
        </p:nvSpPr>
        <p:spPr>
          <a:xfrm>
            <a:off x="2332234" y="3694695"/>
            <a:ext cx="1181528" cy="33904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</a:p>
        </p:txBody>
      </p:sp>
      <p:cxnSp>
        <p:nvCxnSpPr>
          <p:cNvPr id="38" name="Elbow Connector 37"/>
          <p:cNvCxnSpPr>
            <a:stCxn id="39" idx="3"/>
          </p:cNvCxnSpPr>
          <p:nvPr/>
        </p:nvCxnSpPr>
        <p:spPr>
          <a:xfrm>
            <a:off x="1746607" y="4033743"/>
            <a:ext cx="1068512" cy="4623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/>
          <p:nvPr/>
        </p:nvCxnSpPr>
        <p:spPr>
          <a:xfrm flipV="1">
            <a:off x="2815119" y="3915590"/>
            <a:ext cx="1489753" cy="164386"/>
          </a:xfrm>
          <a:prstGeom prst="bentConnector3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13762" y="3740929"/>
            <a:ext cx="7911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4304872" y="3694695"/>
            <a:ext cx="1243173" cy="339047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Prediction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6648300" y="2535892"/>
            <a:ext cx="1915297" cy="157308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Final prediction</a:t>
            </a:r>
          </a:p>
          <a:p>
            <a:pPr algn="ctr"/>
            <a:r>
              <a:rPr lang="en-US" dirty="0" smtClean="0"/>
              <a:t>Average the prediction of all test set predictions</a:t>
            </a:r>
            <a:endParaRPr lang="en-US" dirty="0"/>
          </a:p>
        </p:txBody>
      </p:sp>
      <p:cxnSp>
        <p:nvCxnSpPr>
          <p:cNvPr id="44" name="Straight Arrow Connector 43"/>
          <p:cNvCxnSpPr>
            <a:stCxn id="23" idx="3"/>
            <a:endCxn id="42" idx="1"/>
          </p:cNvCxnSpPr>
          <p:nvPr/>
        </p:nvCxnSpPr>
        <p:spPr>
          <a:xfrm>
            <a:off x="5548045" y="2219218"/>
            <a:ext cx="1100255" cy="1103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5" idx="3"/>
            <a:endCxn id="42" idx="1"/>
          </p:cNvCxnSpPr>
          <p:nvPr/>
        </p:nvCxnSpPr>
        <p:spPr>
          <a:xfrm>
            <a:off x="5548045" y="2716054"/>
            <a:ext cx="1100255" cy="6063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41" idx="3"/>
            <a:endCxn id="42" idx="1"/>
          </p:cNvCxnSpPr>
          <p:nvPr/>
        </p:nvCxnSpPr>
        <p:spPr>
          <a:xfrm flipV="1">
            <a:off x="5548045" y="3322433"/>
            <a:ext cx="1100255" cy="541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852755" y="4263781"/>
            <a:ext cx="893852" cy="1746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852755" y="4486511"/>
            <a:ext cx="893852" cy="92467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V="1">
            <a:off x="1746607" y="4350377"/>
            <a:ext cx="5856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 title="Model"/>
          <p:cNvSpPr/>
          <p:nvPr/>
        </p:nvSpPr>
        <p:spPr>
          <a:xfrm>
            <a:off x="2332234" y="4216813"/>
            <a:ext cx="1181528" cy="33904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</a:p>
        </p:txBody>
      </p:sp>
      <p:cxnSp>
        <p:nvCxnSpPr>
          <p:cNvPr id="58" name="Elbow Connector 57"/>
          <p:cNvCxnSpPr/>
          <p:nvPr/>
        </p:nvCxnSpPr>
        <p:spPr>
          <a:xfrm>
            <a:off x="1746607" y="4555861"/>
            <a:ext cx="1068512" cy="4623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/>
          <p:nvPr/>
        </p:nvCxnSpPr>
        <p:spPr>
          <a:xfrm flipV="1">
            <a:off x="2815119" y="4437708"/>
            <a:ext cx="1489753" cy="164386"/>
          </a:xfrm>
          <a:prstGeom prst="bentConnector3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3513762" y="4263047"/>
            <a:ext cx="7911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4304872" y="4216813"/>
            <a:ext cx="1243173" cy="339047"/>
          </a:xfrm>
          <a:prstGeom prst="round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Prediction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2" name="Straight Arrow Connector 61"/>
          <p:cNvCxnSpPr>
            <a:endCxn id="42" idx="1"/>
          </p:cNvCxnSpPr>
          <p:nvPr/>
        </p:nvCxnSpPr>
        <p:spPr>
          <a:xfrm flipV="1">
            <a:off x="5548044" y="3322433"/>
            <a:ext cx="1100256" cy="1082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16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7412297" y="1507161"/>
            <a:ext cx="1491858" cy="17948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40000" dist="23000" dir="5400000" rotWithShape="0">
              <a:srgbClr val="000000">
                <a:alpha val="35000"/>
              </a:srgbClr>
            </a:outerShdw>
            <a:reflection stA="0" endPos="650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Methods: Risk Stratification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the distribution of the average predicted risk score to stratify patients </a:t>
            </a:r>
            <a:r>
              <a:rPr lang="en-US" smtClean="0"/>
              <a:t>in different groups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0" y="1507161"/>
            <a:ext cx="1756881" cy="186989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prediction</a:t>
            </a:r>
          </a:p>
          <a:p>
            <a:pPr algn="ctr"/>
            <a:r>
              <a:rPr lang="en-US" dirty="0"/>
              <a:t>Average the prediction of all test set predictions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507" y="1582220"/>
            <a:ext cx="4715838" cy="1869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507" y="3377058"/>
            <a:ext cx="4715838" cy="166755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412297" y="1582220"/>
            <a:ext cx="1491858" cy="451947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Visual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12297" y="2190430"/>
            <a:ext cx="1491858" cy="460303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Clinical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412297" y="2806995"/>
            <a:ext cx="1491858" cy="411174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Clusters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053849" y="3035384"/>
            <a:ext cx="3539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053849" y="1844112"/>
            <a:ext cx="353952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7053849" y="2442108"/>
            <a:ext cx="353952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2" idx="2"/>
            <a:endCxn id="6" idx="3"/>
          </p:cNvCxnSpPr>
          <p:nvPr/>
        </p:nvCxnSpPr>
        <p:spPr>
          <a:xfrm rot="5400000">
            <a:off x="7153868" y="3206477"/>
            <a:ext cx="908836" cy="109988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" y="3654067"/>
            <a:ext cx="1756880" cy="1113534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Risk group genetics and clinical properties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Left Arrow 30"/>
          <p:cNvSpPr/>
          <p:nvPr/>
        </p:nvSpPr>
        <p:spPr>
          <a:xfrm>
            <a:off x="1756881" y="3994631"/>
            <a:ext cx="581130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1756881" y="2199793"/>
            <a:ext cx="58113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6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 2 (16-9)">
  <a:themeElements>
    <a:clrScheme name="MSK Color Palette">
      <a:dk1>
        <a:sysClr val="windowText" lastClr="000000"/>
      </a:dk1>
      <a:lt1>
        <a:sysClr val="window" lastClr="FFFFFF"/>
      </a:lt1>
      <a:dk2>
        <a:srgbClr val="737373"/>
      </a:dk2>
      <a:lt2>
        <a:srgbClr val="B3B3A6"/>
      </a:lt2>
      <a:accent1>
        <a:srgbClr val="2986E2"/>
      </a:accent1>
      <a:accent2>
        <a:srgbClr val="F26529"/>
      </a:accent2>
      <a:accent3>
        <a:srgbClr val="FFF5BC"/>
      </a:accent3>
      <a:accent4>
        <a:srgbClr val="737373"/>
      </a:accent4>
      <a:accent5>
        <a:srgbClr val="B3B3A6"/>
      </a:accent5>
      <a:accent6>
        <a:srgbClr val="2875B4"/>
      </a:accent6>
      <a:hlink>
        <a:srgbClr val="00BDF2"/>
      </a:hlink>
      <a:folHlink>
        <a:srgbClr val="9BDCFF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 2" id="{CE53601A-9A18-4343-9C3C-158F48627168}" vid="{4F29B9F6-27F2-3543-8042-C736BB6578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mageCreateDate xmlns="E64CF27C-2ECC-48E8-947E-CA63274FB2E8" xsi:nil="true"/>
    <PublishingExpirationDate xmlns="http://schemas.microsoft.com/sharepoint/v3" xsi:nil="true"/>
    <PublishingStartDate xmlns="http://schemas.microsoft.com/sharepoint/v3" xsi:nil="true"/>
    <wic_System_Copyright xmlns="http://schemas.microsoft.com/sharepoint/v3/fields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8DA1A4150FB2B848A3EB7B452BFA7AC5" ma:contentTypeVersion="1" ma:contentTypeDescription="Upload an image." ma:contentTypeScope="" ma:versionID="c5dd4a19140d82efd42bf2e2156fee3e">
  <xsd:schema xmlns:xsd="http://www.w3.org/2001/XMLSchema" xmlns:xs="http://www.w3.org/2001/XMLSchema" xmlns:p="http://schemas.microsoft.com/office/2006/metadata/properties" xmlns:ns1="http://schemas.microsoft.com/sharepoint/v3" xmlns:ns2="E64CF27C-2ECC-48E8-947E-CA63274FB2E8" xmlns:ns3="http://schemas.microsoft.com/sharepoint/v3/fields" targetNamespace="http://schemas.microsoft.com/office/2006/metadata/properties" ma:root="true" ma:fieldsID="8669bc30feb5185623fa09da941496e2" ns1:_="" ns2:_="" ns3:_="">
    <xsd:import namespace="http://schemas.microsoft.com/sharepoint/v3"/>
    <xsd:import namespace="E64CF27C-2ECC-48E8-947E-CA63274FB2E8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4CF27C-2ECC-48E8-947E-CA63274FB2E8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2092529-BD20-4826-BD95-614E9326CA36}">
  <ds:schemaRefs>
    <ds:schemaRef ds:uri="http://schemas.microsoft.com/sharepoint/v3/fields"/>
    <ds:schemaRef ds:uri="http://purl.org/dc/terms/"/>
    <ds:schemaRef ds:uri="http://www.w3.org/XML/1998/namespace"/>
    <ds:schemaRef ds:uri="http://purl.org/dc/elements/1.1/"/>
    <ds:schemaRef ds:uri="http://purl.org/dc/dcmitype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E64CF27C-2ECC-48E8-947E-CA63274FB2E8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1012BE6A-C623-49FD-8C9B-CFED42C76B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F2B38D-578B-48EE-822B-F22C8160B5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64CF27C-2ECC-48E8-947E-CA63274FB2E8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JSM_presentation</Template>
  <TotalTime>31121</TotalTime>
  <Words>961</Words>
  <Application>Microsoft Macintosh PowerPoint</Application>
  <PresentationFormat>On-screen Show (16:9)</PresentationFormat>
  <Paragraphs>168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Cambria Math</vt:lpstr>
      <vt:lpstr>Corbel</vt:lpstr>
      <vt:lpstr>ＭＳ Ｐゴシック</vt:lpstr>
      <vt:lpstr>Wingdings</vt:lpstr>
      <vt:lpstr>Arial</vt:lpstr>
      <vt:lpstr>Template 2 (16-9)</vt:lpstr>
      <vt:lpstr>OncoCast: an improved interface for survival analysis using genomic data</vt:lpstr>
      <vt:lpstr>Motivation 1</vt:lpstr>
      <vt:lpstr>Motivation 2: User oriented </vt:lpstr>
      <vt:lpstr>Left truncation example</vt:lpstr>
      <vt:lpstr>Methods: Dealing with left-truncation 1</vt:lpstr>
      <vt:lpstr>Methods: Dealing with left-truncation 2</vt:lpstr>
      <vt:lpstr>Martingale residuals as outcome</vt:lpstr>
      <vt:lpstr>Methods: Ensemble learning</vt:lpstr>
      <vt:lpstr>Methods: Risk Stratification</vt:lpstr>
      <vt:lpstr>Available methods</vt:lpstr>
      <vt:lpstr>Results: Simulations (1)</vt:lpstr>
      <vt:lpstr>Results: Simulations (2)</vt:lpstr>
      <vt:lpstr>Results: LUAD example (1)</vt:lpstr>
      <vt:lpstr>Results: LUAD example (2) </vt:lpstr>
      <vt:lpstr>Results: LUAD example (3)</vt:lpstr>
      <vt:lpstr>Results: LUAD example (4)</vt:lpstr>
      <vt:lpstr>App</vt:lpstr>
      <vt:lpstr>Discussion and future work</vt:lpstr>
      <vt:lpstr>Thank you notes and resources</vt:lpstr>
      <vt:lpstr>References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OncoCast: an improved interface for survival analysis using genomic data</dc:title>
  <dc:creator>Martin, Axel S./Epidemiology-Biostatistics</dc:creator>
  <cp:keywords/>
  <dc:description/>
  <cp:lastModifiedBy>Martin, Axel</cp:lastModifiedBy>
  <cp:revision>89</cp:revision>
  <dcterms:created xsi:type="dcterms:W3CDTF">2019-07-22T19:18:05Z</dcterms:created>
  <dcterms:modified xsi:type="dcterms:W3CDTF">2019-10-09T15:07:38Z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0x0101009148F5A04DDD49CBA7127AADA5FB792B00AADE34325A8B49CDA8BB4DB53328F214008DA1A4150FB2B848A3EB7B452BFA7AC5</vt:lpwstr>
  </property>
</Properties>
</file>